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9" r:id="rId3"/>
    <p:sldId id="284" r:id="rId4"/>
    <p:sldId id="302" r:id="rId5"/>
    <p:sldId id="258" r:id="rId6"/>
    <p:sldId id="288" r:id="rId7"/>
    <p:sldId id="305" r:id="rId8"/>
    <p:sldId id="290" r:id="rId9"/>
    <p:sldId id="304" r:id="rId10"/>
    <p:sldId id="303" r:id="rId11"/>
    <p:sldId id="293" r:id="rId12"/>
    <p:sldId id="306" r:id="rId13"/>
    <p:sldId id="298" r:id="rId14"/>
    <p:sldId id="313" r:id="rId15"/>
    <p:sldId id="314" r:id="rId16"/>
    <p:sldId id="312" r:id="rId17"/>
    <p:sldId id="307" r:id="rId18"/>
    <p:sldId id="308" r:id="rId19"/>
    <p:sldId id="309" r:id="rId20"/>
    <p:sldId id="310" r:id="rId21"/>
    <p:sldId id="311" r:id="rId22"/>
    <p:sldId id="276" r:id="rId23"/>
  </p:sldIdLst>
  <p:sldSz cx="9144000" cy="5143500" type="screen16x9"/>
  <p:notesSz cx="7010400" cy="9448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1pPr>
    <a:lvl2pPr marL="409575" indent="47625" algn="l" rtl="0" eaLnBrk="0" fontAlgn="base" hangingPunct="0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2pPr>
    <a:lvl3pPr marL="819150" indent="95250" algn="l" rtl="0" eaLnBrk="0" fontAlgn="base" hangingPunct="0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3pPr>
    <a:lvl4pPr marL="1230313" indent="141288" algn="l" rtl="0" eaLnBrk="0" fontAlgn="base" hangingPunct="0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4pPr>
    <a:lvl5pPr marL="1639888" indent="188913" algn="l" rtl="0" eaLnBrk="0" fontAlgn="base" hangingPunct="0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-377">
          <p15:clr>
            <a:srgbClr val="A4A3A4"/>
          </p15:clr>
        </p15:guide>
        <p15:guide id="2" pos="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5D7ED"/>
    <a:srgbClr val="CDB7ED"/>
    <a:srgbClr val="FFFAD0"/>
    <a:srgbClr val="FCFFB9"/>
    <a:srgbClr val="BDB1FF"/>
    <a:srgbClr val="2C93EF"/>
    <a:srgbClr val="094AB8"/>
    <a:srgbClr val="EF0202"/>
    <a:srgbClr val="A8B9DA"/>
    <a:srgbClr val="87B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/>
    <p:restoredTop sz="95982" autoAdjust="0"/>
  </p:normalViewPr>
  <p:slideViewPr>
    <p:cSldViewPr snapToGrid="0">
      <p:cViewPr varScale="1">
        <p:scale>
          <a:sx n="113" d="100"/>
          <a:sy n="113" d="100"/>
        </p:scale>
        <p:origin x="-864" y="-96"/>
      </p:cViewPr>
      <p:guideLst>
        <p:guide orient="horz" pos="-377"/>
        <p:guide pos="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3" tIns="46211" rIns="92423" bIns="46211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3" tIns="46211" rIns="92423" bIns="46211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5725"/>
            <a:ext cx="3036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3" tIns="46211" rIns="92423" bIns="46211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975725"/>
            <a:ext cx="3036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3" tIns="46211" rIns="92423" bIns="46211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2948B43-A11D-764E-B25B-D303A7C10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09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t" anchorCtr="0" compatLnSpc="1">
            <a:prstTxWarp prst="textNoShape">
              <a:avLst/>
            </a:prstTxWarp>
          </a:bodyPr>
          <a:lstStyle>
            <a:lvl1pPr defTabSz="939800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t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55600" y="708025"/>
            <a:ext cx="62992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87863"/>
            <a:ext cx="5607050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4138"/>
            <a:ext cx="30384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b" anchorCtr="0" compatLnSpc="1">
            <a:prstTxWarp prst="textNoShape">
              <a:avLst/>
            </a:prstTxWarp>
          </a:bodyPr>
          <a:lstStyle>
            <a:lvl1pPr defTabSz="939800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974138"/>
            <a:ext cx="30384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b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E2D798-E986-4347-8B6E-771851333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31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-52"/>
        <a:ea typeface="ＭＳ Ｐゴシック" charset="-128"/>
        <a:cs typeface="ＭＳ Ｐゴシック" charset="-128"/>
      </a:defRPr>
    </a:lvl1pPr>
    <a:lvl2pPr marL="4095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-52"/>
        <a:ea typeface="ＭＳ Ｐゴシック" pitchFamily="-110" charset="-128"/>
        <a:cs typeface="+mn-cs"/>
      </a:defRPr>
    </a:lvl2pPr>
    <a:lvl3pPr marL="8191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-52"/>
        <a:ea typeface="ヒラギノ角ゴ Pro W3" charset="-128"/>
        <a:cs typeface="ヒラギノ角ゴ Pro W3" charset="-128"/>
      </a:defRPr>
    </a:lvl3pPr>
    <a:lvl4pPr marL="12303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-52"/>
        <a:ea typeface="ヒラギノ角ゴ Pro W3" charset="-128"/>
        <a:cs typeface="ヒラギノ角ゴ Pro W3" charset="0"/>
      </a:defRPr>
    </a:lvl4pPr>
    <a:lvl5pPr marL="16398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-52"/>
        <a:ea typeface="ヒラギノ角ゴ Pro W3" charset="-128"/>
        <a:cs typeface="ヒラギノ角ゴ Pro W3" charset="0"/>
      </a:defRPr>
    </a:lvl5pPr>
    <a:lvl6pPr marL="2051456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61748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72039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82330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 flipV="1">
            <a:off x="0" y="5043488"/>
            <a:ext cx="9144000" cy="106362"/>
          </a:xfrm>
          <a:prstGeom prst="rect">
            <a:avLst/>
          </a:prstGeom>
          <a:solidFill>
            <a:srgbClr val="094A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100013" y="173038"/>
            <a:ext cx="860901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pPr eaLnBrk="1" hangingPunct="1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88900" y="4818063"/>
            <a:ext cx="8609013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pPr eaLnBrk="1" hangingPunct="1"/>
            <a:r>
              <a:rPr lang="en-US" sz="90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 userDrawn="1"/>
        </p:nvSpPr>
        <p:spPr bwMode="auto">
          <a:xfrm flipV="1">
            <a:off x="0" y="0"/>
            <a:ext cx="9144000" cy="80963"/>
          </a:xfrm>
          <a:prstGeom prst="rect">
            <a:avLst/>
          </a:prstGeom>
          <a:solidFill>
            <a:srgbClr val="EF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6493" y="1588639"/>
            <a:ext cx="6803237" cy="1061198"/>
          </a:xfrm>
        </p:spPr>
        <p:txBody>
          <a:bodyPr/>
          <a:lstStyle>
            <a:lvl1pPr algn="ctr">
              <a:defRPr sz="3200" b="1">
                <a:solidFill>
                  <a:srgbClr val="FF0000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55737" y="2720736"/>
            <a:ext cx="6811930" cy="1055768"/>
          </a:xfrm>
        </p:spPr>
        <p:txBody>
          <a:bodyPr/>
          <a:lstStyle>
            <a:lvl1pPr marL="0" indent="0" algn="ctr">
              <a:buFont typeface="AGaramond RegularSC" pitchFamily="1" charset="-52"/>
              <a:buNone/>
              <a:defRPr sz="2400">
                <a:solidFill>
                  <a:srgbClr val="2C93EF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2" descr="ORACLES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233" y="228297"/>
            <a:ext cx="1077235" cy="107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nasa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2" y="285750"/>
            <a:ext cx="1065048" cy="88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65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0" y="205908"/>
            <a:ext cx="8229023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736" y="1416071"/>
            <a:ext cx="2751628" cy="299466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7720F-C29D-6144-B1AC-CC9417057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2"/>
          </p:nvPr>
        </p:nvSpPr>
        <p:spPr>
          <a:xfrm>
            <a:off x="3172649" y="1432407"/>
            <a:ext cx="2751628" cy="299466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6030237" y="1432407"/>
            <a:ext cx="2751628" cy="299466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9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7720F-C29D-6144-B1AC-CC9417057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6100947" y="156125"/>
            <a:ext cx="2929764" cy="227502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3096049" y="154235"/>
            <a:ext cx="2929764" cy="227502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8"/>
          </p:nvPr>
        </p:nvSpPr>
        <p:spPr>
          <a:xfrm>
            <a:off x="93052" y="166103"/>
            <a:ext cx="2929764" cy="227502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6119276" y="2527930"/>
            <a:ext cx="2929764" cy="227502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0"/>
          </p:nvPr>
        </p:nvSpPr>
        <p:spPr>
          <a:xfrm>
            <a:off x="3114378" y="2526040"/>
            <a:ext cx="2929764" cy="227502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21"/>
          </p:nvPr>
        </p:nvSpPr>
        <p:spPr>
          <a:xfrm>
            <a:off x="111381" y="2537908"/>
            <a:ext cx="2929764" cy="227502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270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445" y="4835174"/>
            <a:ext cx="43513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defTabSz="914608" eaLnBrk="1" hangingPunct="1">
              <a:defRPr sz="900">
                <a:solidFill>
                  <a:srgbClr val="67708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844699"/>
            <a:ext cx="40922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rgbClr val="677085"/>
                </a:solidFill>
                <a:latin typeface="75 Helvetica Bold" charset="0"/>
              </a:defRPr>
            </a:lvl1pPr>
          </a:lstStyle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53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445" y="4835174"/>
            <a:ext cx="43513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defTabSz="914608" eaLnBrk="1" hangingPunct="1">
              <a:defRPr sz="900">
                <a:solidFill>
                  <a:srgbClr val="67708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844699"/>
            <a:ext cx="40922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rgbClr val="677085"/>
                </a:solidFill>
                <a:latin typeface="75 Helvetica Bold" charset="0"/>
              </a:defRPr>
            </a:lvl1pPr>
          </a:lstStyle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73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0" y="204858"/>
            <a:ext cx="3007591" cy="87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04858"/>
            <a:ext cx="5111750" cy="439025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90" y="1076816"/>
            <a:ext cx="3007591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B2070-2232-1743-8639-39393822A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75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3" y="3600241"/>
            <a:ext cx="5486977" cy="4254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3" y="459091"/>
            <a:ext cx="5486977" cy="3086520"/>
          </a:xfrm>
        </p:spPr>
        <p:txBody>
          <a:bodyPr/>
          <a:lstStyle>
            <a:lvl1pPr marL="0" indent="0">
              <a:buNone/>
              <a:defRPr sz="2900"/>
            </a:lvl1pPr>
            <a:lvl2pPr marL="410291" indent="0">
              <a:buNone/>
              <a:defRPr sz="2500"/>
            </a:lvl2pPr>
            <a:lvl3pPr marL="820583" indent="0">
              <a:buNone/>
              <a:defRPr sz="2200"/>
            </a:lvl3pPr>
            <a:lvl4pPr marL="1230874" indent="0">
              <a:buNone/>
              <a:defRPr sz="1800"/>
            </a:lvl4pPr>
            <a:lvl5pPr marL="1641165" indent="0">
              <a:buNone/>
              <a:defRPr sz="1800"/>
            </a:lvl5pPr>
            <a:lvl6pPr marL="2051456" indent="0">
              <a:buNone/>
              <a:defRPr sz="1800"/>
            </a:lvl6pPr>
            <a:lvl7pPr marL="2461748" indent="0">
              <a:buNone/>
              <a:defRPr sz="1800"/>
            </a:lvl7pPr>
            <a:lvl8pPr marL="2872039" indent="0">
              <a:buNone/>
              <a:defRPr sz="1800"/>
            </a:lvl8pPr>
            <a:lvl9pPr marL="3282330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3" y="4025713"/>
            <a:ext cx="5486977" cy="603017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066EB-B6EC-2943-BA64-184184D01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00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75CF3-6E55-CB47-BBAB-C546B8D1D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87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7706" y="857250"/>
            <a:ext cx="2075295" cy="31999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90" y="857250"/>
            <a:ext cx="6091670" cy="31999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64BA3-C51F-0C42-93A3-97FF0A237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6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445" y="4835174"/>
            <a:ext cx="43513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defTabSz="914608" eaLnBrk="1" hangingPunct="1">
              <a:defRPr sz="900">
                <a:solidFill>
                  <a:srgbClr val="67708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844699"/>
            <a:ext cx="40922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rgbClr val="677085"/>
                </a:solidFill>
                <a:latin typeface="75 Helvetica Bold" charset="0"/>
              </a:defRPr>
            </a:lvl1pPr>
          </a:lstStyle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63" y="166155"/>
            <a:ext cx="8813800" cy="223923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445" y="4835174"/>
            <a:ext cx="43513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defTabSz="914608" eaLnBrk="1" hangingPunct="1">
              <a:defRPr sz="900">
                <a:solidFill>
                  <a:srgbClr val="67708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844699"/>
            <a:ext cx="40922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rgbClr val="677085"/>
                </a:solidFill>
                <a:latin typeface="75 Helvetica Bold" charset="0"/>
              </a:defRPr>
            </a:lvl1pPr>
          </a:lstStyle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147014" y="2540792"/>
            <a:ext cx="8813800" cy="223923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5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5" y="3305035"/>
            <a:ext cx="7771534" cy="1022187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5" y="2179895"/>
            <a:ext cx="7771534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410291" indent="0">
              <a:buNone/>
              <a:defRPr sz="1600"/>
            </a:lvl2pPr>
            <a:lvl3pPr marL="820583" indent="0">
              <a:buNone/>
              <a:defRPr sz="1400"/>
            </a:lvl3pPr>
            <a:lvl4pPr marL="1230874" indent="0">
              <a:buNone/>
              <a:defRPr sz="1300"/>
            </a:lvl4pPr>
            <a:lvl5pPr marL="1641165" indent="0">
              <a:buNone/>
              <a:defRPr sz="1300"/>
            </a:lvl5pPr>
            <a:lvl6pPr marL="2051456" indent="0">
              <a:buNone/>
              <a:defRPr sz="1300"/>
            </a:lvl6pPr>
            <a:lvl7pPr marL="2461748" indent="0">
              <a:buNone/>
              <a:defRPr sz="1300"/>
            </a:lvl7pPr>
            <a:lvl8pPr marL="2872039" indent="0">
              <a:buNone/>
              <a:defRPr sz="1300"/>
            </a:lvl8pPr>
            <a:lvl9pPr marL="328233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445" y="4835174"/>
            <a:ext cx="43513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defTabSz="914608" eaLnBrk="1" hangingPunct="1">
              <a:defRPr sz="900">
                <a:solidFill>
                  <a:srgbClr val="67708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844699"/>
            <a:ext cx="40922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rgbClr val="677085"/>
                </a:solidFill>
                <a:latin typeface="75 Helvetica Bold" charset="0"/>
              </a:defRPr>
            </a:lvl1pPr>
          </a:lstStyle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7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729" y="915417"/>
            <a:ext cx="4391523" cy="379898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797" y="903974"/>
            <a:ext cx="4084205" cy="37760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059A9-27D9-9D4D-A366-1B1688A37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4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8" y="106363"/>
            <a:ext cx="4373562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729" y="915417"/>
            <a:ext cx="4391523" cy="379898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797" y="903974"/>
            <a:ext cx="4084205" cy="37760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059A9-27D9-9D4D-A366-1B1688A37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4679422" y="216430"/>
            <a:ext cx="4051828" cy="6286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Helvetica"/>
                <a:ea typeface="ＭＳ Ｐゴシック" charset="-128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5pPr>
            <a:lvl6pPr marL="410291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6pPr>
            <a:lvl7pPr marL="820583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7pPr>
            <a:lvl8pPr marL="1230874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8pPr>
            <a:lvl9pPr marL="1641165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9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7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729" y="915417"/>
            <a:ext cx="2211399" cy="185254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797" y="903974"/>
            <a:ext cx="4084205" cy="37760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059A9-27D9-9D4D-A366-1B1688A37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2421651" y="900062"/>
            <a:ext cx="2211399" cy="185254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45384" y="2841231"/>
            <a:ext cx="2211399" cy="185254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2421650" y="2817266"/>
            <a:ext cx="2211399" cy="185254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99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895" y="891991"/>
            <a:ext cx="4294483" cy="189993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059A9-27D9-9D4D-A366-1B1688A37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230743" y="888619"/>
            <a:ext cx="4294483" cy="189993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254705" y="2877718"/>
            <a:ext cx="4294483" cy="189993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639512" y="2877718"/>
            <a:ext cx="4294483" cy="189993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0" y="205908"/>
            <a:ext cx="8229023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90" y="1151405"/>
            <a:ext cx="4039465" cy="48010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90" y="1631507"/>
            <a:ext cx="4039465" cy="296360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4" y="1151405"/>
            <a:ext cx="4040909" cy="48010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4" y="1631507"/>
            <a:ext cx="4040909" cy="296360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7720F-C29D-6144-B1AC-CC9417057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6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emf"/><Relationship Id="rId2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06363"/>
            <a:ext cx="8856662" cy="6286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" y="825500"/>
            <a:ext cx="8813800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445" y="4835174"/>
            <a:ext cx="43513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defTabSz="914608" eaLnBrk="1" hangingPunct="1">
              <a:defRPr sz="900">
                <a:solidFill>
                  <a:srgbClr val="67708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844699"/>
            <a:ext cx="40922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rgbClr val="677085"/>
                </a:solidFill>
                <a:latin typeface="75 Helvetica Bold" charset="0"/>
              </a:defRPr>
            </a:lvl1pPr>
          </a:lstStyle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5054594"/>
            <a:ext cx="9144000" cy="8890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9144000" cy="122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ORACLES Logo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709" y="133351"/>
            <a:ext cx="566890" cy="56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37" r:id="rId2"/>
    <p:sldLayoutId id="2147483953" r:id="rId3"/>
    <p:sldLayoutId id="2147483938" r:id="rId4"/>
    <p:sldLayoutId id="2147483939" r:id="rId5"/>
    <p:sldLayoutId id="2147483951" r:id="rId6"/>
    <p:sldLayoutId id="2147483949" r:id="rId7"/>
    <p:sldLayoutId id="2147483948" r:id="rId8"/>
    <p:sldLayoutId id="2147483940" r:id="rId9"/>
    <p:sldLayoutId id="2147483950" r:id="rId10"/>
    <p:sldLayoutId id="2147483952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Helvetica"/>
          <a:ea typeface="ＭＳ Ｐゴシック" charset="-128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elvetica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elvetica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elvetica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elvetica" charset="0"/>
          <a:ea typeface="ＭＳ Ｐゴシック" charset="-128"/>
        </a:defRPr>
      </a:lvl5pPr>
      <a:lvl6pPr marL="410291" algn="l" defTabSz="914608" rtl="0" fontAlgn="base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10" charset="-52"/>
        </a:defRPr>
      </a:lvl6pPr>
      <a:lvl7pPr marL="820583" algn="l" defTabSz="914608" rtl="0" fontAlgn="base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10" charset="-52"/>
        </a:defRPr>
      </a:lvl7pPr>
      <a:lvl8pPr marL="1230874" algn="l" defTabSz="914608" rtl="0" fontAlgn="base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10" charset="-52"/>
        </a:defRPr>
      </a:lvl8pPr>
      <a:lvl9pPr marL="1641165" algn="l" defTabSz="914608" rtl="0" fontAlgn="base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10" charset="-52"/>
        </a:defRPr>
      </a:lvl9pPr>
    </p:titleStyle>
    <p:bodyStyle>
      <a:lvl1pPr marL="111125" indent="-111125" algn="l" rtl="0" eaLnBrk="0" fontAlgn="base" hangingPunct="0">
        <a:lnSpc>
          <a:spcPts val="2400"/>
        </a:lnSpc>
        <a:spcBef>
          <a:spcPts val="400"/>
        </a:spcBef>
        <a:spcAft>
          <a:spcPct val="0"/>
        </a:spcAft>
        <a:buClr>
          <a:srgbClr val="A0A0A0"/>
        </a:buClr>
        <a:buSzPct val="80000"/>
        <a:buFont typeface="AGaramond RegularSC" charset="0"/>
        <a:defRPr sz="1600" b="1">
          <a:solidFill>
            <a:srgbClr val="000000"/>
          </a:solidFill>
          <a:latin typeface="Helvetica"/>
          <a:ea typeface="ＭＳ Ｐゴシック" charset="-128"/>
          <a:cs typeface="Helvetica"/>
        </a:defRPr>
      </a:lvl1pPr>
      <a:lvl2pPr marL="568325" indent="-168275" algn="l" rtl="0" eaLnBrk="0" fontAlgn="base" hangingPunct="0">
        <a:lnSpc>
          <a:spcPts val="2400"/>
        </a:lnSpc>
        <a:spcBef>
          <a:spcPts val="400"/>
        </a:spcBef>
        <a:spcAft>
          <a:spcPct val="0"/>
        </a:spcAft>
        <a:buClr>
          <a:srgbClr val="1E568D"/>
        </a:buClr>
        <a:buFont typeface="Arial" charset="0"/>
        <a:buChar char="•"/>
        <a:defRPr sz="1400">
          <a:solidFill>
            <a:srgbClr val="000000"/>
          </a:solidFill>
          <a:latin typeface="Helvetica"/>
          <a:ea typeface="ＭＳ Ｐゴシック" pitchFamily="-110" charset="-128"/>
          <a:cs typeface="Helvetica"/>
        </a:defRPr>
      </a:lvl2pPr>
      <a:lvl3pPr marL="747713" indent="-168275" algn="l" rtl="0" eaLnBrk="0" fontAlgn="base" hangingPunct="0">
        <a:lnSpc>
          <a:spcPts val="2400"/>
        </a:lnSpc>
        <a:spcBef>
          <a:spcPts val="400"/>
        </a:spcBef>
        <a:spcAft>
          <a:spcPct val="0"/>
        </a:spcAft>
        <a:buClr>
          <a:srgbClr val="1E568D"/>
        </a:buClr>
        <a:buSzPct val="90000"/>
        <a:buChar char="»"/>
        <a:defRPr sz="1400">
          <a:solidFill>
            <a:srgbClr val="000000"/>
          </a:solidFill>
          <a:latin typeface="Helvetica"/>
          <a:ea typeface="ＭＳ Ｐゴシック" pitchFamily="-110" charset="-128"/>
          <a:cs typeface="Helvetica"/>
        </a:defRPr>
      </a:lvl3pPr>
      <a:lvl4pPr marL="1196975" indent="-111125" algn="l" rtl="0" eaLnBrk="0" fontAlgn="base" hangingPunct="0">
        <a:lnSpc>
          <a:spcPts val="2400"/>
        </a:lnSpc>
        <a:spcBef>
          <a:spcPts val="400"/>
        </a:spcBef>
        <a:spcAft>
          <a:spcPct val="0"/>
        </a:spcAft>
        <a:defRPr sz="1400">
          <a:solidFill>
            <a:srgbClr val="000000"/>
          </a:solidFill>
          <a:latin typeface="Helvetica"/>
          <a:ea typeface="ＭＳ Ｐゴシック" pitchFamily="-110" charset="-128"/>
          <a:cs typeface="Helvetica"/>
        </a:defRPr>
      </a:lvl4pPr>
      <a:lvl5pPr marL="1711325" indent="-16510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Helvetica"/>
          <a:ea typeface="ＭＳ Ｐゴシック" pitchFamily="-110" charset="-128"/>
          <a:cs typeface="Helvetica"/>
        </a:defRPr>
      </a:lvl5pPr>
      <a:lvl6pPr marL="2467446" indent="-227940" algn="l" defTabSz="914608" rtl="0" fontAlgn="base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10" charset="-128"/>
        </a:defRPr>
      </a:lvl6pPr>
      <a:lvl7pPr marL="2877737" indent="-227940" algn="l" defTabSz="914608" rtl="0" fontAlgn="base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10" charset="-128"/>
        </a:defRPr>
      </a:lvl7pPr>
      <a:lvl8pPr marL="3288029" indent="-227940" algn="l" defTabSz="914608" rtl="0" fontAlgn="base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10" charset="-128"/>
        </a:defRPr>
      </a:lvl8pPr>
      <a:lvl9pPr marL="3698320" indent="-227940" algn="l" defTabSz="914608" rtl="0" fontAlgn="base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portal.nccs.nasa.gov/cgi-mission/mission_3d_chem.cgi?region=global&amp;dtg=2016091200&amp;prod=8du&amp;model=fp&amp;level=700&amp;tau=033&amp;&amp;region_old=global&amp;dtg_old=2016091000&amp;prod_old=&amp;model_old=fp&amp;level_old=&amp;tau_old=033&amp;&amp;loop=1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0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ORACLES Forecast Briefing</a:t>
            </a:r>
            <a:br>
              <a:rPr lang="en-US" dirty="0" smtClean="0"/>
            </a:br>
            <a:r>
              <a:rPr lang="en-US" dirty="0" smtClean="0"/>
              <a:t>(Aerosols)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15 </a:t>
            </a:r>
            <a:r>
              <a:rPr lang="en-US" dirty="0" smtClean="0"/>
              <a:t>September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615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GEOS-5 AOD </a:t>
            </a:r>
            <a:r>
              <a:rPr lang="en-US"/>
              <a:t>on </a:t>
            </a:r>
            <a:r>
              <a:rPr lang="en-US" smtClean="0"/>
              <a:t>Friday</a:t>
            </a:r>
            <a:r>
              <a:rPr lang="en-US" smtClean="0"/>
              <a:t> </a:t>
            </a:r>
            <a:r>
              <a:rPr lang="en-US" dirty="0" smtClean="0"/>
              <a:t>2016</a:t>
            </a:r>
            <a:r>
              <a:rPr lang="en-US" dirty="0"/>
              <a:t>-09-</a:t>
            </a:r>
            <a:r>
              <a:rPr lang="en-US" dirty="0" smtClean="0"/>
              <a:t>16 </a:t>
            </a:r>
            <a:r>
              <a:rPr lang="en-US" dirty="0" smtClean="0"/>
              <a:t>12Z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2"/>
          </p:nvPr>
        </p:nvPicPr>
        <p:blipFill>
          <a:blip r:embed="rId2"/>
          <a:srcRect l="3895" r="3895"/>
          <a:stretch>
            <a:fillRect/>
          </a:stretch>
        </p:blipFill>
        <p:spPr/>
      </p:pic>
      <p:pic>
        <p:nvPicPr>
          <p:cNvPr id="17" name="Content Placeholder 16"/>
          <p:cNvPicPr>
            <a:picLocks noGrp="1" noChangeAspect="1"/>
          </p:cNvPicPr>
          <p:nvPr>
            <p:ph sz="half" idx="13"/>
          </p:nvPr>
        </p:nvPicPr>
        <p:blipFill>
          <a:blip r:embed="rId3"/>
          <a:srcRect l="3895" r="3895"/>
          <a:stretch>
            <a:fillRect/>
          </a:stretch>
        </p:blipFill>
        <p:spPr/>
      </p:pic>
      <p:pic>
        <p:nvPicPr>
          <p:cNvPr id="18" name="Content Placeholder 17"/>
          <p:cNvPicPr>
            <a:picLocks noGrp="1" noChangeAspect="1"/>
          </p:cNvPicPr>
          <p:nvPr>
            <p:ph sz="half" idx="14"/>
          </p:nvPr>
        </p:nvPicPr>
        <p:blipFill>
          <a:blip r:embed="rId4"/>
          <a:srcRect l="3895" r="3895"/>
          <a:stretch>
            <a:fillRect/>
          </a:stretch>
        </p:blipFill>
        <p:spPr/>
      </p:pic>
      <p:pic>
        <p:nvPicPr>
          <p:cNvPr id="12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 l="8225" r="8225"/>
          <a:stretch>
            <a:fillRect/>
          </a:stretch>
        </p:blipFill>
        <p:spPr/>
      </p:pic>
      <p:pic>
        <p:nvPicPr>
          <p:cNvPr id="13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6"/>
          <a:srcRect l="3895" r="38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38132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18"/>
          </p:nvPr>
        </p:nvPicPr>
        <p:blipFill>
          <a:blip r:embed="rId2"/>
          <a:srcRect l="270" r="270"/>
          <a:stretch>
            <a:fillRect/>
          </a:stretch>
        </p:blipFill>
        <p:spPr/>
      </p:pic>
      <p:pic>
        <p:nvPicPr>
          <p:cNvPr id="24" name="Content Placeholder 23"/>
          <p:cNvPicPr>
            <a:picLocks noGrp="1" noChangeAspect="1"/>
          </p:cNvPicPr>
          <p:nvPr>
            <p:ph sz="half" idx="21"/>
          </p:nvPr>
        </p:nvPicPr>
        <p:blipFill>
          <a:blip r:embed="rId3"/>
          <a:srcRect l="243" r="243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4059A9-27D9-9D4D-A366-1B1688A37AD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-144980" y="1348745"/>
            <a:ext cx="65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Dust</a:t>
            </a:r>
            <a:endParaRPr lang="en-US" sz="18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80790" y="3602943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OC</a:t>
            </a:r>
            <a:endParaRPr lang="en-US" sz="18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7"/>
          </p:nvPr>
        </p:nvPicPr>
        <p:blipFill>
          <a:blip r:embed="rId4"/>
          <a:srcRect l="243" r="243"/>
          <a:stretch>
            <a:fillRect/>
          </a:stretch>
        </p:blipFill>
        <p:spPr/>
      </p:pic>
      <p:pic>
        <p:nvPicPr>
          <p:cNvPr id="12" name="Content Placeholder 11"/>
          <p:cNvPicPr>
            <a:picLocks noGrp="1" noChangeAspect="1"/>
          </p:cNvPicPr>
          <p:nvPr>
            <p:ph sz="half" idx="16"/>
          </p:nvPr>
        </p:nvPicPr>
        <p:blipFill>
          <a:blip r:embed="rId5"/>
          <a:srcRect l="243" r="243"/>
          <a:stretch>
            <a:fillRect/>
          </a:stretch>
        </p:blipFill>
        <p:spPr/>
      </p:pic>
      <p:pic>
        <p:nvPicPr>
          <p:cNvPr id="14" name="Content Placeholder 13"/>
          <p:cNvPicPr>
            <a:picLocks noGrp="1" noChangeAspect="1"/>
          </p:cNvPicPr>
          <p:nvPr>
            <p:ph sz="half" idx="20"/>
          </p:nvPr>
        </p:nvPicPr>
        <p:blipFill>
          <a:blip r:embed="rId6"/>
          <a:srcRect l="270" r="270"/>
          <a:stretch>
            <a:fillRect/>
          </a:stretch>
        </p:blipFill>
        <p:spPr/>
      </p:pic>
      <p:pic>
        <p:nvPicPr>
          <p:cNvPr id="13" name="Content Placeholder 12"/>
          <p:cNvPicPr>
            <a:picLocks noGrp="1" noChangeAspect="1"/>
          </p:cNvPicPr>
          <p:nvPr>
            <p:ph sz="half" idx="19"/>
          </p:nvPr>
        </p:nvPicPr>
        <p:blipFill>
          <a:blip r:embed="rId7"/>
          <a:srcRect l="270" r="2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7685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Dust loop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F37720F-C29D-6144-B1AC-CC9417057FC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95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0"/>
          </p:nvPr>
        </p:nvPicPr>
        <p:blipFill>
          <a:blip r:embed="rId2"/>
          <a:srcRect l="-26661" r="-26661"/>
          <a:stretch>
            <a:fillRect/>
          </a:stretch>
        </p:blipFill>
        <p:spPr/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l="-26661" r="-26661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6383" y="1083169"/>
            <a:ext cx="13476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GEOS-</a:t>
            </a:r>
            <a:r>
              <a:rPr lang="en-US" sz="2400" dirty="0" smtClean="0"/>
              <a:t>5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OC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58965" y="3213730"/>
            <a:ext cx="13901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GEOS-</a:t>
            </a:r>
            <a:r>
              <a:rPr lang="en-US" sz="2400" dirty="0" smtClean="0"/>
              <a:t>5</a:t>
            </a:r>
          </a:p>
          <a:p>
            <a:r>
              <a:rPr lang="en-US" sz="2400" dirty="0"/>
              <a:t> </a:t>
            </a:r>
            <a:r>
              <a:rPr lang="en-US" sz="2400" dirty="0" err="1" smtClean="0"/>
              <a:t>Seasalt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8399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6383" y="1083169"/>
            <a:ext cx="13476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GEOS-</a:t>
            </a:r>
            <a:r>
              <a:rPr lang="en-US" sz="2400" dirty="0" smtClean="0"/>
              <a:t>5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OC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58965" y="3213730"/>
            <a:ext cx="13901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GEOS-</a:t>
            </a:r>
            <a:r>
              <a:rPr lang="en-US" sz="2400" dirty="0" smtClean="0"/>
              <a:t>5</a:t>
            </a:r>
          </a:p>
          <a:p>
            <a:r>
              <a:rPr lang="en-US" sz="2400" dirty="0"/>
              <a:t> </a:t>
            </a:r>
            <a:r>
              <a:rPr lang="en-US" sz="2400" dirty="0" err="1" smtClean="0"/>
              <a:t>Seasalt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26661" r="-26661"/>
          <a:stretch>
            <a:fillRect/>
          </a:stretch>
        </p:blipFill>
        <p:spPr/>
      </p:pic>
      <p:pic>
        <p:nvPicPr>
          <p:cNvPr id="9" name="Content Placeholder 8"/>
          <p:cNvPicPr>
            <a:picLocks noGrp="1" noChangeAspect="1"/>
          </p:cNvPicPr>
          <p:nvPr>
            <p:ph idx="10"/>
          </p:nvPr>
        </p:nvPicPr>
        <p:blipFill>
          <a:blip r:embed="rId3"/>
          <a:srcRect l="-26661" r="-266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470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6383" y="1083169"/>
            <a:ext cx="13476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GEOS-</a:t>
            </a:r>
            <a:r>
              <a:rPr lang="en-US" sz="2400" dirty="0" smtClean="0"/>
              <a:t>5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OC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58965" y="3213730"/>
            <a:ext cx="13901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GEOS-</a:t>
            </a:r>
            <a:r>
              <a:rPr lang="en-US" sz="2400" dirty="0" smtClean="0"/>
              <a:t>5</a:t>
            </a:r>
          </a:p>
          <a:p>
            <a:r>
              <a:rPr lang="en-US" sz="2400" dirty="0"/>
              <a:t> </a:t>
            </a:r>
            <a:r>
              <a:rPr lang="en-US" sz="2400" dirty="0" err="1" smtClean="0"/>
              <a:t>Seasalt</a:t>
            </a:r>
            <a:endParaRPr lang="en-US" sz="2400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0"/>
          </p:nvPr>
        </p:nvPicPr>
        <p:blipFill>
          <a:blip r:embed="rId2"/>
          <a:srcRect l="-26661" r="-26661"/>
          <a:stretch>
            <a:fillRect/>
          </a:stretch>
        </p:blipFill>
        <p:spPr/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/>
          <a:srcRect l="-26661" r="-266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2726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Slides from yesterday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39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Smoke Age Distribution: 600 </a:t>
            </a:r>
            <a:r>
              <a:rPr lang="en-US" dirty="0" err="1" smtClean="0"/>
              <a:t>hPa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23606" t="88063" r="13446"/>
          <a:stretch/>
        </p:blipFill>
        <p:spPr>
          <a:xfrm>
            <a:off x="5608059" y="4520550"/>
            <a:ext cx="2708500" cy="510553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10133" r="-10133"/>
          <a:stretch>
            <a:fillRect/>
          </a:stretch>
        </p:blipFill>
        <p:spPr/>
      </p:pic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 l="-10155" r="-101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9181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WRF Extinction: NW-SE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 Friday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23606" t="88063" r="13446"/>
          <a:stretch/>
        </p:blipFill>
        <p:spPr>
          <a:xfrm>
            <a:off x="5608059" y="4520550"/>
            <a:ext cx="2708500" cy="510553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13116" b="13116"/>
          <a:stretch>
            <a:fillRect/>
          </a:stretch>
        </p:blipFill>
        <p:spPr/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13101" b="131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52445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Smoke Age Distribution: NW-SE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23606" t="88063" r="13446"/>
          <a:stretch/>
        </p:blipFill>
        <p:spPr>
          <a:xfrm>
            <a:off x="5608059" y="4520550"/>
            <a:ext cx="2708500" cy="510553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13101" b="13101"/>
          <a:stretch>
            <a:fillRect/>
          </a:stretch>
        </p:blipFill>
        <p:spPr/>
      </p:pic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 t="13116" b="131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036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Thursday </a:t>
            </a:r>
            <a:r>
              <a:rPr lang="en-US" dirty="0" smtClean="0"/>
              <a:t>15 September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No Flight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72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WRF Extinction: W-E at 15S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2935" b="12935"/>
          <a:stretch>
            <a:fillRect/>
          </a:stretch>
        </p:blipFill>
        <p:spPr/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12950" b="129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0160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Smoke Mean Age: </a:t>
            </a:r>
            <a:r>
              <a:rPr lang="en-US" dirty="0" smtClean="0"/>
              <a:t>W-E at 15S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3606" t="88063" r="13446"/>
          <a:stretch/>
        </p:blipFill>
        <p:spPr>
          <a:xfrm>
            <a:off x="5608059" y="4520550"/>
            <a:ext cx="2708500" cy="51055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12935" b="12935"/>
          <a:stretch>
            <a:fillRect/>
          </a:stretch>
        </p:blipFill>
        <p:spPr/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 t="12950" b="129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0438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Aerosol Week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54059A9-27D9-9D4D-A366-1B1688A37AD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72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Clouds &amp; Aerosols - Thu </a:t>
            </a:r>
            <a:r>
              <a:rPr lang="en-US" dirty="0"/>
              <a:t>2016-09-15 9</a:t>
            </a:r>
            <a:r>
              <a:rPr lang="en-US" dirty="0" smtClean="0"/>
              <a:t>Z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924" b="924"/>
          <a:stretch>
            <a:fillRect/>
          </a:stretch>
        </p:blipFill>
        <p:spPr/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5354" r="53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3625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/>
          <p:cNvPicPr>
            <a:picLocks noGrp="1" noChangeAspect="1"/>
          </p:cNvPicPr>
          <p:nvPr>
            <p:ph sz="half" idx="18"/>
          </p:nvPr>
        </p:nvPicPr>
        <p:blipFill>
          <a:blip r:embed="rId2"/>
          <a:srcRect l="270" r="270"/>
          <a:stretch>
            <a:fillRect/>
          </a:stretch>
        </p:blipFill>
        <p:spPr/>
      </p:pic>
      <p:pic>
        <p:nvPicPr>
          <p:cNvPr id="14" name="Content Placeholder 9"/>
          <p:cNvPicPr>
            <a:picLocks noGrp="1" noChangeAspect="1"/>
          </p:cNvPicPr>
          <p:nvPr>
            <p:ph sz="half" idx="21"/>
          </p:nvPr>
        </p:nvPicPr>
        <p:blipFill>
          <a:blip r:embed="rId3"/>
          <a:srcRect l="243" r="243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4059A9-27D9-9D4D-A366-1B1688A37AD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382112" y="1303787"/>
            <a:ext cx="1287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12 </a:t>
            </a:r>
            <a:r>
              <a:rPr lang="en-US" sz="1400" dirty="0" smtClean="0"/>
              <a:t>h </a:t>
            </a:r>
            <a:r>
              <a:rPr lang="en-US" sz="1400" dirty="0" smtClean="0"/>
              <a:t>Forecast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-364576" y="3602944"/>
            <a:ext cx="1287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48</a:t>
            </a:r>
            <a:r>
              <a:rPr lang="en-US" sz="1400" dirty="0" smtClean="0"/>
              <a:t> </a:t>
            </a:r>
            <a:r>
              <a:rPr lang="en-US" sz="1400" dirty="0" smtClean="0"/>
              <a:t>h Forecast</a:t>
            </a:r>
            <a:endParaRPr lang="en-US" sz="1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Content Placeholder 10"/>
          <p:cNvPicPr>
            <a:picLocks noGrp="1" noChangeAspect="1"/>
          </p:cNvPicPr>
          <p:nvPr>
            <p:ph sz="half" idx="20"/>
          </p:nvPr>
        </p:nvPicPr>
        <p:blipFill>
          <a:blip r:embed="rId4"/>
          <a:srcRect l="-6814" r="-6814"/>
          <a:stretch>
            <a:fillRect/>
          </a:stretch>
        </p:blipFill>
        <p:spPr/>
      </p:pic>
      <p:pic>
        <p:nvPicPr>
          <p:cNvPr id="15" name="Content Placeholder 14"/>
          <p:cNvPicPr>
            <a:picLocks noGrp="1" noChangeAspect="1"/>
          </p:cNvPicPr>
          <p:nvPr>
            <p:ph sz="half" idx="16"/>
          </p:nvPr>
        </p:nvPicPr>
        <p:blipFill>
          <a:blip r:embed="rId5"/>
          <a:srcRect t="-2053" b="-2053"/>
          <a:stretch>
            <a:fillRect/>
          </a:stretch>
        </p:blipFill>
        <p:spPr/>
      </p:pic>
      <p:pic>
        <p:nvPicPr>
          <p:cNvPr id="21" name="Content Placeholder 11"/>
          <p:cNvPicPr>
            <a:picLocks noGrp="1" noChangeAspect="1"/>
          </p:cNvPicPr>
          <p:nvPr>
            <p:ph sz="half" idx="19"/>
          </p:nvPr>
        </p:nvPicPr>
        <p:blipFill>
          <a:blip r:embed="rId6"/>
          <a:srcRect t="-2053" b="-20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7451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16 September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Flight Day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93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Clouds &amp; Aerosols - </a:t>
            </a:r>
            <a:r>
              <a:rPr lang="en-US" dirty="0" smtClean="0"/>
              <a:t>Fri</a:t>
            </a:r>
            <a:r>
              <a:rPr lang="en-US" dirty="0" smtClean="0"/>
              <a:t> </a:t>
            </a:r>
            <a:r>
              <a:rPr lang="en-US" dirty="0"/>
              <a:t>2016-09-</a:t>
            </a:r>
            <a:r>
              <a:rPr lang="en-US" dirty="0" smtClean="0"/>
              <a:t>16 </a:t>
            </a:r>
            <a:r>
              <a:rPr lang="en-US" dirty="0"/>
              <a:t>9</a:t>
            </a:r>
            <a:r>
              <a:rPr lang="en-US" dirty="0" smtClean="0"/>
              <a:t>Z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924" b="924"/>
          <a:stretch>
            <a:fillRect/>
          </a:stretch>
        </p:blipFill>
        <p:spPr/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5354" r="53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3124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half" idx="21"/>
          </p:nvPr>
        </p:nvPicPr>
        <p:blipFill>
          <a:blip r:embed="rId2"/>
          <a:srcRect l="243" r="243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ORACLES Forecast Briefing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4059A9-27D9-9D4D-A366-1B1688A37AD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0"/>
          </p:nvPr>
        </p:nvPicPr>
        <p:blipFill>
          <a:blip r:embed="rId3"/>
          <a:srcRect l="-6814" r="-6814"/>
          <a:stretch>
            <a:fillRect/>
          </a:stretch>
        </p:blipFill>
        <p:spPr/>
      </p:pic>
      <p:pic>
        <p:nvPicPr>
          <p:cNvPr id="9" name="Content Placeholder 8"/>
          <p:cNvPicPr>
            <a:picLocks noGrp="1" noChangeAspect="1"/>
          </p:cNvPicPr>
          <p:nvPr>
            <p:ph sz="half" idx="19"/>
          </p:nvPr>
        </p:nvPicPr>
        <p:blipFill>
          <a:blip r:embed="rId4"/>
          <a:srcRect t="-2053" b="-2053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6"/>
          </p:nvPr>
        </p:nvPicPr>
        <p:blipFill>
          <a:blip r:embed="rId5"/>
          <a:srcRect t="-2053" b="-2053"/>
          <a:stretch>
            <a:fillRect/>
          </a:stretch>
        </p:blipFill>
        <p:spPr/>
      </p:pic>
      <p:sp>
        <p:nvSpPr>
          <p:cNvPr id="16" name="TextBox 15"/>
          <p:cNvSpPr txBox="1"/>
          <p:nvPr/>
        </p:nvSpPr>
        <p:spPr>
          <a:xfrm rot="16200000">
            <a:off x="-404590" y="3607897"/>
            <a:ext cx="1287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72 h Forecast</a:t>
            </a:r>
            <a:endParaRPr lang="en-US" sz="1400" dirty="0"/>
          </a:p>
        </p:txBody>
      </p:sp>
      <p:pic>
        <p:nvPicPr>
          <p:cNvPr id="19" name="Content Placeholder 9"/>
          <p:cNvPicPr>
            <a:picLocks noGrp="1" noChangeAspect="1"/>
          </p:cNvPicPr>
          <p:nvPr>
            <p:ph sz="half" idx="18"/>
          </p:nvPr>
        </p:nvPicPr>
        <p:blipFill>
          <a:blip r:embed="rId6"/>
          <a:srcRect l="270" r="2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74911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GEOS-5 AOD on </a:t>
            </a:r>
            <a:r>
              <a:rPr lang="en-US" dirty="0" smtClean="0"/>
              <a:t>Friday</a:t>
            </a:r>
            <a:r>
              <a:rPr lang="en-US" dirty="0" smtClean="0"/>
              <a:t> </a:t>
            </a:r>
            <a:r>
              <a:rPr lang="en-US" dirty="0" smtClean="0"/>
              <a:t>2016</a:t>
            </a:r>
            <a:r>
              <a:rPr lang="en-US" dirty="0"/>
              <a:t>-09-</a:t>
            </a:r>
            <a:r>
              <a:rPr lang="en-US" dirty="0" smtClean="0"/>
              <a:t>16 </a:t>
            </a:r>
            <a:r>
              <a:rPr lang="en-US" dirty="0" smtClean="0"/>
              <a:t>12Z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3895" r="3895"/>
          <a:stretch>
            <a:fillRect/>
          </a:stretch>
        </p:blipFill>
        <p:spPr/>
      </p:pic>
      <p:pic>
        <p:nvPicPr>
          <p:cNvPr id="15" name="Content Placeholder 14"/>
          <p:cNvPicPr>
            <a:picLocks noGrp="1" noChangeAspect="1"/>
          </p:cNvPicPr>
          <p:nvPr>
            <p:ph sz="half" idx="12"/>
          </p:nvPr>
        </p:nvPicPr>
        <p:blipFill>
          <a:blip r:embed="rId3"/>
          <a:srcRect l="3895" r="3895"/>
          <a:stretch>
            <a:fillRect/>
          </a:stretch>
        </p:blipFill>
        <p:spPr/>
      </p:pic>
      <p:pic>
        <p:nvPicPr>
          <p:cNvPr id="17" name="Content Placeholder 16"/>
          <p:cNvPicPr>
            <a:picLocks noGrp="1" noChangeAspect="1"/>
          </p:cNvPicPr>
          <p:nvPr>
            <p:ph sz="half" idx="13"/>
          </p:nvPr>
        </p:nvPicPr>
        <p:blipFill>
          <a:blip r:embed="rId4"/>
          <a:srcRect l="3895" r="3895"/>
          <a:stretch>
            <a:fillRect/>
          </a:stretch>
        </p:blipFill>
        <p:spPr/>
      </p:pic>
      <p:pic>
        <p:nvPicPr>
          <p:cNvPr id="18" name="Content Placeholder 17"/>
          <p:cNvPicPr>
            <a:picLocks noGrp="1" noChangeAspect="1"/>
          </p:cNvPicPr>
          <p:nvPr>
            <p:ph sz="half" idx="14"/>
          </p:nvPr>
        </p:nvPicPr>
        <p:blipFill>
          <a:blip r:embed="rId5"/>
          <a:srcRect l="3895" r="3895"/>
          <a:stretch>
            <a:fillRect/>
          </a:stretch>
        </p:blipFill>
        <p:spPr/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6"/>
          <a:srcRect l="8225" r="8225"/>
          <a:stretch>
            <a:fillRect/>
          </a:stretch>
        </p:blipFill>
        <p:spPr/>
      </p:pic>
      <p:sp>
        <p:nvSpPr>
          <p:cNvPr id="21" name="TextBox 20"/>
          <p:cNvSpPr txBox="1"/>
          <p:nvPr/>
        </p:nvSpPr>
        <p:spPr>
          <a:xfrm rot="16200000">
            <a:off x="-382112" y="1303787"/>
            <a:ext cx="1287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72 h Forecast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22729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GEOS-5 AOD on </a:t>
            </a:r>
            <a:r>
              <a:rPr lang="en-US" dirty="0" smtClean="0"/>
              <a:t>Friday</a:t>
            </a:r>
            <a:r>
              <a:rPr lang="en-US" dirty="0" smtClean="0"/>
              <a:t> </a:t>
            </a:r>
            <a:r>
              <a:rPr lang="en-US" dirty="0" smtClean="0"/>
              <a:t>2016</a:t>
            </a:r>
            <a:r>
              <a:rPr lang="en-US" dirty="0"/>
              <a:t>-09-</a:t>
            </a:r>
            <a:r>
              <a:rPr lang="en-US" dirty="0" smtClean="0"/>
              <a:t>16 </a:t>
            </a:r>
            <a:r>
              <a:rPr lang="en-US" dirty="0" smtClean="0"/>
              <a:t>12Z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3895" r="3895"/>
          <a:stretch>
            <a:fillRect/>
          </a:stretch>
        </p:blipFill>
        <p:spPr/>
      </p:pic>
      <p:pic>
        <p:nvPicPr>
          <p:cNvPr id="17" name="Content Placeholder 16"/>
          <p:cNvPicPr>
            <a:picLocks noGrp="1" noChangeAspect="1"/>
          </p:cNvPicPr>
          <p:nvPr>
            <p:ph sz="half" idx="13"/>
          </p:nvPr>
        </p:nvPicPr>
        <p:blipFill>
          <a:blip r:embed="rId3"/>
          <a:srcRect l="3895" r="3895"/>
          <a:stretch>
            <a:fillRect/>
          </a:stretch>
        </p:blipFill>
        <p:spPr/>
      </p:pic>
      <p:pic>
        <p:nvPicPr>
          <p:cNvPr id="18" name="Content Placeholder 17"/>
          <p:cNvPicPr>
            <a:picLocks noGrp="1" noChangeAspect="1"/>
          </p:cNvPicPr>
          <p:nvPr>
            <p:ph sz="half" idx="14"/>
          </p:nvPr>
        </p:nvPicPr>
        <p:blipFill>
          <a:blip r:embed="rId4"/>
          <a:srcRect l="3895" r="3895"/>
          <a:stretch>
            <a:fillRect/>
          </a:stretch>
        </p:blipFill>
        <p:spPr/>
      </p:pic>
      <p:pic>
        <p:nvPicPr>
          <p:cNvPr id="12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 l="8225" r="8225"/>
          <a:stretch>
            <a:fillRect/>
          </a:stretch>
        </p:blipFill>
        <p:spPr/>
      </p:pic>
      <p:pic>
        <p:nvPicPr>
          <p:cNvPr id="13" name="Content Placeholder 9"/>
          <p:cNvPicPr>
            <a:picLocks noGrp="1" noChangeAspect="1"/>
          </p:cNvPicPr>
          <p:nvPr>
            <p:ph sz="half" idx="12"/>
          </p:nvPr>
        </p:nvPicPr>
        <p:blipFill>
          <a:blip r:embed="rId6"/>
          <a:srcRect l="3895" r="38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067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58572B"/>
      </a:dk1>
      <a:lt1>
        <a:srgbClr val="FFFFFF"/>
      </a:lt1>
      <a:dk2>
        <a:srgbClr val="808000"/>
      </a:dk2>
      <a:lt2>
        <a:srgbClr val="333333"/>
      </a:lt2>
      <a:accent1>
        <a:srgbClr val="CCCC99"/>
      </a:accent1>
      <a:accent2>
        <a:srgbClr val="FFFFCC"/>
      </a:accent2>
      <a:accent3>
        <a:srgbClr val="FFFFFF"/>
      </a:accent3>
      <a:accent4>
        <a:srgbClr val="4A4923"/>
      </a:accent4>
      <a:accent5>
        <a:srgbClr val="E2E2CA"/>
      </a:accent5>
      <a:accent6>
        <a:srgbClr val="E7E7B9"/>
      </a:accent6>
      <a:hlink>
        <a:srgbClr val="990000"/>
      </a:hlink>
      <a:folHlink>
        <a:srgbClr val="6633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-52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4D4D4D"/>
        </a:dk1>
        <a:lt1>
          <a:srgbClr val="FFFFD9"/>
        </a:lt1>
        <a:dk2>
          <a:srgbClr val="000000"/>
        </a:dk2>
        <a:lt2>
          <a:srgbClr val="7F7F7D"/>
        </a:lt2>
        <a:accent1>
          <a:srgbClr val="DEDACF"/>
        </a:accent1>
        <a:accent2>
          <a:srgbClr val="536D89"/>
        </a:accent2>
        <a:accent3>
          <a:srgbClr val="FFFFE9"/>
        </a:accent3>
        <a:accent4>
          <a:srgbClr val="404040"/>
        </a:accent4>
        <a:accent5>
          <a:srgbClr val="ECEAE4"/>
        </a:accent5>
        <a:accent6>
          <a:srgbClr val="4A627C"/>
        </a:accent6>
        <a:hlink>
          <a:srgbClr val="943C35"/>
        </a:hlink>
        <a:folHlink>
          <a:srgbClr val="634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1EAED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EF3F4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5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666666"/>
        </a:dk1>
        <a:lt1>
          <a:srgbClr val="FFFFFF"/>
        </a:lt1>
        <a:dk2>
          <a:srgbClr val="000000"/>
        </a:dk2>
        <a:lt2>
          <a:srgbClr val="333333"/>
        </a:lt2>
        <a:accent1>
          <a:srgbClr val="D7DCC8"/>
        </a:accent1>
        <a:accent2>
          <a:srgbClr val="8DC6FF"/>
        </a:accent2>
        <a:accent3>
          <a:srgbClr val="FFFFFF"/>
        </a:accent3>
        <a:accent4>
          <a:srgbClr val="565656"/>
        </a:accent4>
        <a:accent5>
          <a:srgbClr val="E8EBE0"/>
        </a:accent5>
        <a:accent6>
          <a:srgbClr val="7FB3E7"/>
        </a:accent6>
        <a:hlink>
          <a:srgbClr val="0066CC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58572B"/>
        </a:dk1>
        <a:lt1>
          <a:srgbClr val="FFFFFF"/>
        </a:lt1>
        <a:dk2>
          <a:srgbClr val="808000"/>
        </a:dk2>
        <a:lt2>
          <a:srgbClr val="333333"/>
        </a:lt2>
        <a:accent1>
          <a:srgbClr val="CCCC99"/>
        </a:accent1>
        <a:accent2>
          <a:srgbClr val="FFFFCC"/>
        </a:accent2>
        <a:accent3>
          <a:srgbClr val="FFFFFF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666633"/>
        </a:dk1>
        <a:lt1>
          <a:srgbClr val="008080"/>
        </a:lt1>
        <a:dk2>
          <a:srgbClr val="808000"/>
        </a:dk2>
        <a:lt2>
          <a:srgbClr val="005A58"/>
        </a:lt2>
        <a:accent1>
          <a:srgbClr val="B5C6B3"/>
        </a:accent1>
        <a:accent2>
          <a:srgbClr val="FFA962"/>
        </a:accent2>
        <a:accent3>
          <a:srgbClr val="AAC0C0"/>
        </a:accent3>
        <a:accent4>
          <a:srgbClr val="56562A"/>
        </a:accent4>
        <a:accent5>
          <a:srgbClr val="D7DFD6"/>
        </a:accent5>
        <a:accent6>
          <a:srgbClr val="E79958"/>
        </a:accent6>
        <a:hlink>
          <a:srgbClr val="FFEFCE"/>
        </a:hlink>
        <a:folHlink>
          <a:srgbClr val="A74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3366"/>
        </a:dk1>
        <a:lt1>
          <a:srgbClr val="A28E73"/>
        </a:lt1>
        <a:dk2>
          <a:srgbClr val="000099"/>
        </a:dk2>
        <a:lt2>
          <a:srgbClr val="D2C368"/>
        </a:lt2>
        <a:accent1>
          <a:srgbClr val="D1EBEA"/>
        </a:accent1>
        <a:accent2>
          <a:srgbClr val="CEC975"/>
        </a:accent2>
        <a:accent3>
          <a:srgbClr val="AAAACA"/>
        </a:accent3>
        <a:accent4>
          <a:srgbClr val="8A7861"/>
        </a:accent4>
        <a:accent5>
          <a:srgbClr val="E5F3F3"/>
        </a:accent5>
        <a:accent6>
          <a:srgbClr val="BAB669"/>
        </a:accent6>
        <a:hlink>
          <a:srgbClr val="7EBA93"/>
        </a:hlink>
        <a:folHlink>
          <a:srgbClr val="F09D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36699"/>
        </a:dk1>
        <a:lt1>
          <a:srgbClr val="969696"/>
        </a:lt1>
        <a:dk2>
          <a:srgbClr val="000000"/>
        </a:dk2>
        <a:lt2>
          <a:srgbClr val="517FA1"/>
        </a:lt2>
        <a:accent1>
          <a:srgbClr val="F3F5DD"/>
        </a:accent1>
        <a:accent2>
          <a:srgbClr val="CB4B0A"/>
        </a:accent2>
        <a:accent3>
          <a:srgbClr val="AAAAAA"/>
        </a:accent3>
        <a:accent4>
          <a:srgbClr val="7F7F7F"/>
        </a:accent4>
        <a:accent5>
          <a:srgbClr val="F8F9EB"/>
        </a:accent5>
        <a:accent6>
          <a:srgbClr val="B84308"/>
        </a:accent6>
        <a:hlink>
          <a:srgbClr val="D4B224"/>
        </a:hlink>
        <a:folHlink>
          <a:srgbClr val="D58E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5C1F00"/>
        </a:dk1>
        <a:lt1>
          <a:srgbClr val="8FA418"/>
        </a:lt1>
        <a:dk2>
          <a:srgbClr val="800000"/>
        </a:dk2>
        <a:lt2>
          <a:srgbClr val="A89546"/>
        </a:lt2>
        <a:accent1>
          <a:srgbClr val="EDF6BE"/>
        </a:accent1>
        <a:accent2>
          <a:srgbClr val="ADBC00"/>
        </a:accent2>
        <a:accent3>
          <a:srgbClr val="C0AAAA"/>
        </a:accent3>
        <a:accent4>
          <a:srgbClr val="798B13"/>
        </a:accent4>
        <a:accent5>
          <a:srgbClr val="F4FADB"/>
        </a:accent5>
        <a:accent6>
          <a:srgbClr val="9CAA00"/>
        </a:accent6>
        <a:hlink>
          <a:srgbClr val="FF7500"/>
        </a:hlink>
        <a:folHlink>
          <a:srgbClr val="3E5E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19918</TotalTime>
  <Words>261</Words>
  <Application>Microsoft Macintosh PowerPoint</Application>
  <PresentationFormat>On-screen Show (16:9)</PresentationFormat>
  <Paragraphs>89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Blank Presentation</vt:lpstr>
      <vt:lpstr>ORACLES Forecast Briefing (Aerosols) </vt:lpstr>
      <vt:lpstr> Thursday 15 September 2016</vt:lpstr>
      <vt:lpstr>Clouds &amp; Aerosols - Thu 2016-09-15 9Z </vt:lpstr>
      <vt:lpstr>PowerPoint Presentation</vt:lpstr>
      <vt:lpstr>Friday 16 September 2016</vt:lpstr>
      <vt:lpstr>Clouds &amp; Aerosols - Fri 2016-09-16 9Z </vt:lpstr>
      <vt:lpstr>PowerPoint Presentation</vt:lpstr>
      <vt:lpstr>GEOS-5 AOD on Friday 2016-09-16 12Z</vt:lpstr>
      <vt:lpstr>GEOS-5 AOD on Friday 2016-09-16 12Z</vt:lpstr>
      <vt:lpstr>GEOS-5 AOD on Friday 2016-09-16 12Z</vt:lpstr>
      <vt:lpstr>PowerPoint Presentation</vt:lpstr>
      <vt:lpstr>Dust loop</vt:lpstr>
      <vt:lpstr>PowerPoint Presentation</vt:lpstr>
      <vt:lpstr>PowerPoint Presentation</vt:lpstr>
      <vt:lpstr>PowerPoint Presentation</vt:lpstr>
      <vt:lpstr>Slides from yesterday</vt:lpstr>
      <vt:lpstr>Smoke Age Distribution: 600 hPa</vt:lpstr>
      <vt:lpstr>WRF Extinction: NW-SE</vt:lpstr>
      <vt:lpstr>Smoke Age Distribution: NW-SE</vt:lpstr>
      <vt:lpstr>WRF Extinction: W-E at 15S</vt:lpstr>
      <vt:lpstr>Smoke Mean Age: W-E at 15S</vt:lpstr>
      <vt:lpstr>The Aerosol Week </vt:lpstr>
    </vt:vector>
  </TitlesOfParts>
  <Manager/>
  <Company>LMIT ODIN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Page with  no NASA imagery  </dc:title>
  <dc:subject/>
  <dc:creator>LMIT ODIN</dc:creator>
  <cp:keywords/>
  <dc:description/>
  <cp:lastModifiedBy>Arlindo da Silva</cp:lastModifiedBy>
  <cp:revision>593</cp:revision>
  <cp:lastPrinted>2006-05-05T11:56:29Z</cp:lastPrinted>
  <dcterms:created xsi:type="dcterms:W3CDTF">2013-05-01T18:14:36Z</dcterms:created>
  <dcterms:modified xsi:type="dcterms:W3CDTF">2016-09-15T09:44:57Z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TC062562941033</vt:lpwstr>
  </property>
</Properties>
</file>